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77" r:id="rId7"/>
    <p:sldId id="278" r:id="rId8"/>
    <p:sldId id="279" r:id="rId9"/>
    <p:sldId id="28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3" r:id="rId20"/>
    <p:sldId id="285" r:id="rId21"/>
    <p:sldId id="269" r:id="rId22"/>
    <p:sldId id="274" r:id="rId23"/>
    <p:sldId id="287" r:id="rId24"/>
    <p:sldId id="272" r:id="rId25"/>
    <p:sldId id="275" r:id="rId26"/>
    <p:sldId id="286" r:id="rId27"/>
    <p:sldId id="271" r:id="rId28"/>
    <p:sldId id="283" r:id="rId29"/>
    <p:sldId id="288" r:id="rId30"/>
    <p:sldId id="292" r:id="rId31"/>
    <p:sldId id="290" r:id="rId32"/>
    <p:sldId id="291" r:id="rId33"/>
    <p:sldId id="293" r:id="rId34"/>
    <p:sldId id="294" r:id="rId35"/>
    <p:sldId id="295" r:id="rId36"/>
    <p:sldId id="281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E2CF-C437-FD47-9E61-5D2BFE858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3324-AE26-B647-AA00-1C46ADCBB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E1468-7B12-0F45-A8DC-4D42D3FB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C4C15-2177-544F-BFFA-905ABFF97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511D-034D-054F-9473-9CBD920E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1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FD08-3DFF-8649-B4AD-17B5E725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06A7E-3B26-E34A-9C73-237EE91C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375EF-7E42-1743-97B7-0CA3CFD2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76DF2-479C-0749-A32D-C6ACAD67E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2875E-FBE7-C046-9C5A-FC8FB8A3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52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2C818-8BB0-6746-B1A5-FB8484BB8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011EE-3FF9-6944-A026-9548CC871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B265A-A174-BE4E-9CCF-144433F7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9AB6F-1864-7343-9EBB-38564EBE3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784C0-EC96-BA4B-A819-E2B68F545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5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2D0A-3C97-A145-A911-DD1FC5C1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A0E8-5EEB-5A48-9AAA-3150059E3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4FD41-7D95-B340-8711-61A7E967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4C499-4277-E544-94C3-FB86550A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43934-1EF5-0E4D-8A2C-C44B689E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5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5DF3-CD2B-A244-946F-E2208C61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7922C-3D87-0B43-9950-E0F2F3963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48728-A1AE-2048-9A86-848C13DF0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7F2E0-AA63-F44C-A496-C6EECAB8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2E0BF-2A50-B64B-A4F2-92C94DC2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8BA9-5854-9B4B-A32D-F74A2A8F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B352-080D-324E-83C4-B4F8F09D3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D3074-C957-F841-9281-B09ABD538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602AC-BDD0-CD40-833D-B2C8F668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29B6C-7836-CF47-8658-7AEB797C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362CF-36B2-6646-950A-3F26D3526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9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F38D-F569-0043-A6D6-06437DC1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8DAE2-0737-7248-87C9-D3A0C842B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0352E-854E-BB4C-A8CD-6B233D1BA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93105-C377-4748-B1FB-8115BFB79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1E1B7-8B7D-7645-8A11-3B6D4745C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35A0B2-5E4B-B845-9BFA-0F35FC0C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19F3B-EA46-8143-B282-0DEDB58A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3C783-C316-C241-A2A6-E59C1626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2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9F5C5-08BE-8644-8BA1-3B098D2F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D0C80-A39F-E043-8733-0E5DC206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28A33-DF8F-5B45-BE92-E7A6AD129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22FB-7FA2-D349-8972-C871CFA7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3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30C390-B41F-8745-AB63-CCBBA230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4EA1A-9407-9348-A2E0-4EA53638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F5532-85C6-FD4E-8BDE-502D6F05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1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5694-D9B1-C347-A893-15137F40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40932-F1C2-564E-A47A-9CD3FEE1E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C7228-D6E3-3D4B-97D5-99C28079E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2659-D372-064F-B2C8-273E97FC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731B7-4564-A549-9FC9-937BD927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3E86C-0689-6C41-AAFA-7272B566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7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E588-CAB1-434A-8EE7-D305A45F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BB9F3-1E02-0B4B-9288-4BDC2B2B6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2BF50-6CD0-2945-AABF-0E9C963BB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4400C-D9B6-C842-89CA-A9F2C6C4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BB33-885B-014D-80B4-CBE854CA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65F78-AF90-2342-A49A-195FD7ED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5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145A9B-3D9F-9C42-BA47-4E5B8000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6D37-6BE2-D643-92B9-88450C1E8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238EC-6DCE-0440-B86A-D1FFB99C7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34C0D-1A0D-E64C-A44F-53A2EBCD2C66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B1706-AA37-0049-B651-1D38EDE1A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781DC-847E-EC47-8AF5-C66BA3DD0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5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32535D-0BF9-4D40-B97C-44C563540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6400800" cy="6400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EC3F9-3B1D-3946-B448-C260F604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42900"/>
            <a:ext cx="5791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89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8E015890-8E1F-454A-882E-DC3BCD30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269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1F144F-22E1-6540-98B4-39D385C41A96}"/>
              </a:ext>
            </a:extLst>
          </p:cNvPr>
          <p:cNvSpPr/>
          <p:nvPr/>
        </p:nvSpPr>
        <p:spPr>
          <a:xfrm>
            <a:off x="6989806" y="766276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DMRTA2</a:t>
            </a:r>
          </a:p>
          <a:p>
            <a:r>
              <a:rPr lang="en-US" dirty="0">
                <a:highlight>
                  <a:srgbClr val="FFFF00"/>
                </a:highlight>
              </a:rPr>
              <a:t>EOMES</a:t>
            </a:r>
          </a:p>
          <a:p>
            <a:r>
              <a:rPr lang="en-US" dirty="0">
                <a:highlight>
                  <a:srgbClr val="FFFF00"/>
                </a:highlight>
              </a:rPr>
              <a:t>FOXA1</a:t>
            </a:r>
          </a:p>
          <a:p>
            <a:r>
              <a:rPr lang="en-US" dirty="0"/>
              <a:t>FOXD2</a:t>
            </a:r>
          </a:p>
          <a:p>
            <a:r>
              <a:rPr lang="en-US" dirty="0"/>
              <a:t>GSX2</a:t>
            </a:r>
          </a:p>
          <a:p>
            <a:r>
              <a:rPr lang="en-US" dirty="0"/>
              <a:t>ISL2</a:t>
            </a:r>
          </a:p>
          <a:p>
            <a:r>
              <a:rPr lang="en-US" dirty="0"/>
              <a:t>MEF2B</a:t>
            </a:r>
          </a:p>
          <a:p>
            <a:r>
              <a:rPr lang="en-US" dirty="0"/>
              <a:t>MTERF1</a:t>
            </a:r>
          </a:p>
          <a:p>
            <a:r>
              <a:rPr lang="en-US" dirty="0"/>
              <a:t>MXD3</a:t>
            </a:r>
          </a:p>
          <a:p>
            <a:r>
              <a:rPr lang="en-US" dirty="0"/>
              <a:t>NKX2-4</a:t>
            </a:r>
          </a:p>
          <a:p>
            <a:r>
              <a:rPr lang="en-US" dirty="0"/>
              <a:t>POU4F1</a:t>
            </a:r>
          </a:p>
          <a:p>
            <a:r>
              <a:rPr lang="en-US" dirty="0">
                <a:highlight>
                  <a:srgbClr val="FFFF00"/>
                </a:highlight>
              </a:rPr>
              <a:t>RUNX3</a:t>
            </a:r>
          </a:p>
          <a:p>
            <a:r>
              <a:rPr lang="en-US" dirty="0"/>
              <a:t>SIX2</a:t>
            </a:r>
          </a:p>
          <a:p>
            <a:r>
              <a:rPr lang="en-US" dirty="0">
                <a:highlight>
                  <a:srgbClr val="FFFF00"/>
                </a:highlight>
              </a:rPr>
              <a:t>SPIB</a:t>
            </a:r>
          </a:p>
          <a:p>
            <a:r>
              <a:rPr lang="en-US" dirty="0">
                <a:highlight>
                  <a:srgbClr val="FFFF00"/>
                </a:highlight>
              </a:rPr>
              <a:t>TBX2</a:t>
            </a:r>
          </a:p>
          <a:p>
            <a:r>
              <a:rPr lang="en-US" dirty="0">
                <a:highlight>
                  <a:srgbClr val="FFFF00"/>
                </a:highlight>
              </a:rPr>
              <a:t>TFAP2A</a:t>
            </a:r>
          </a:p>
          <a:p>
            <a:r>
              <a:rPr lang="en-US" dirty="0"/>
              <a:t>TFEC</a:t>
            </a:r>
          </a:p>
          <a:p>
            <a:r>
              <a:rPr lang="en-US" dirty="0"/>
              <a:t>VAX2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1DEA0-8DBB-D744-8B1B-868E379C5270}"/>
              </a:ext>
            </a:extLst>
          </p:cNvPr>
          <p:cNvSpPr txBox="1"/>
          <p:nvPr/>
        </p:nvSpPr>
        <p:spPr>
          <a:xfrm>
            <a:off x="6289305" y="119945"/>
            <a:ext cx="248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UP-regulated TFs between C1 vs 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F479E-BDCE-E64F-97F4-1741C3484C29}"/>
              </a:ext>
            </a:extLst>
          </p:cNvPr>
          <p:cNvSpPr txBox="1"/>
          <p:nvPr/>
        </p:nvSpPr>
        <p:spPr>
          <a:xfrm>
            <a:off x="7531159" y="1089441"/>
            <a:ext cx="248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 yellow the TFs identified by Ray.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0A8DD-2B24-1144-AEAB-7889914A79FB}"/>
              </a:ext>
            </a:extLst>
          </p:cNvPr>
          <p:cNvSpPr txBox="1"/>
          <p:nvPr/>
        </p:nvSpPr>
        <p:spPr>
          <a:xfrm>
            <a:off x="3943474" y="485150"/>
            <a:ext cx="1519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UP-regulated genes in C1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7BAFA-870E-1A48-91C9-40FDEBC7A233}"/>
              </a:ext>
            </a:extLst>
          </p:cNvPr>
          <p:cNvSpPr txBox="1"/>
          <p:nvPr/>
        </p:nvSpPr>
        <p:spPr>
          <a:xfrm>
            <a:off x="1278994" y="312305"/>
            <a:ext cx="1653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TFs identified in DMRs 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8D6D6-0006-F046-8C71-F4D81E26C322}"/>
              </a:ext>
            </a:extLst>
          </p:cNvPr>
          <p:cNvSpPr txBox="1"/>
          <p:nvPr/>
        </p:nvSpPr>
        <p:spPr>
          <a:xfrm>
            <a:off x="2602304" y="6503434"/>
            <a:ext cx="16533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TFs identified in DMRs down</a:t>
            </a:r>
          </a:p>
        </p:txBody>
      </p:sp>
    </p:spTree>
    <p:extLst>
      <p:ext uri="{BB962C8B-B14F-4D97-AF65-F5344CB8AC3E}">
        <p14:creationId xmlns:p14="http://schemas.microsoft.com/office/powerpoint/2010/main" val="368692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EOMES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EOMES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EOMES DOWN DMRs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AF058-8D4A-BB45-8870-3C4B1D89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75" y="2310749"/>
            <a:ext cx="39624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CF6A9-2382-2C41-8074-49E6BDF34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680" y="2310749"/>
            <a:ext cx="3962400" cy="251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40104-6700-8947-836E-A444A42A0218}"/>
              </a:ext>
            </a:extLst>
          </p:cNvPr>
          <p:cNvSpPr txBox="1"/>
          <p:nvPr/>
        </p:nvSpPr>
        <p:spPr>
          <a:xfrm>
            <a:off x="8328650" y="3244334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 no, only up regions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AA8D8-C6EB-EB4F-94C9-E5B22BAE79AF}"/>
              </a:ext>
            </a:extLst>
          </p:cNvPr>
          <p:cNvSpPr txBox="1"/>
          <p:nvPr/>
        </p:nvSpPr>
        <p:spPr>
          <a:xfrm>
            <a:off x="547337" y="5237891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16 regions</a:t>
            </a:r>
          </a:p>
        </p:txBody>
      </p:sp>
    </p:spTree>
    <p:extLst>
      <p:ext uri="{BB962C8B-B14F-4D97-AF65-F5344CB8AC3E}">
        <p14:creationId xmlns:p14="http://schemas.microsoft.com/office/powerpoint/2010/main" val="86585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6979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FOXA1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6603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FOXA1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658725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FOXA1 DOWN DMRs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9625F-8FD9-FC40-B069-A271E0BD7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" y="561629"/>
            <a:ext cx="4074359" cy="2585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1A788-4032-8C47-A92A-D82DAE21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75" y="632680"/>
            <a:ext cx="396240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C950A4-DF6E-204A-8CA3-40CFB537A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275" y="689057"/>
            <a:ext cx="3784725" cy="2458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3A13D2-82DF-EF41-86D3-3BF5AD9B79CA}"/>
              </a:ext>
            </a:extLst>
          </p:cNvPr>
          <p:cNvSpPr txBox="1"/>
          <p:nvPr/>
        </p:nvSpPr>
        <p:spPr>
          <a:xfrm>
            <a:off x="697937" y="3430112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126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AF67E-0BDE-5043-BA30-B35DFF760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91" y="4041750"/>
            <a:ext cx="39624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6E70F-05CF-FE45-80EE-FFBF63771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371" y="4036516"/>
            <a:ext cx="39624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4BA639-A958-664D-B855-82BA65960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813" y="4036516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6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RUNX3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RUNX3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RUNX3 DOWN DMRs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252C3-3766-D642-836C-253FCB5A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91829"/>
            <a:ext cx="4078813" cy="2588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23A0-6C24-444A-A21D-B9D3B159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790" y="2628767"/>
            <a:ext cx="3962400" cy="251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07A67F-CC1B-D248-8FBE-1C3F37EE277B}"/>
              </a:ext>
            </a:extLst>
          </p:cNvPr>
          <p:cNvSpPr txBox="1"/>
          <p:nvPr/>
        </p:nvSpPr>
        <p:spPr>
          <a:xfrm>
            <a:off x="8303936" y="351673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 no, only up regions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7BC46-C3B4-D041-879E-557CC66BFEF2}"/>
              </a:ext>
            </a:extLst>
          </p:cNvPr>
          <p:cNvSpPr txBox="1"/>
          <p:nvPr/>
        </p:nvSpPr>
        <p:spPr>
          <a:xfrm>
            <a:off x="547337" y="5237891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16 regions</a:t>
            </a:r>
          </a:p>
        </p:txBody>
      </p:sp>
    </p:spTree>
    <p:extLst>
      <p:ext uri="{BB962C8B-B14F-4D97-AF65-F5344CB8AC3E}">
        <p14:creationId xmlns:p14="http://schemas.microsoft.com/office/powerpoint/2010/main" val="209783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SPIB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SPIB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SPIB DOWN DMRs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065D2-CCDD-224A-BF78-72344A21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2402"/>
            <a:ext cx="39624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48BC72-F3A1-7549-80D8-312C1ACD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3" y="2548580"/>
            <a:ext cx="3962400" cy="2514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3BC51B-24A2-6340-8578-D309D79C9016}"/>
              </a:ext>
            </a:extLst>
          </p:cNvPr>
          <p:cNvSpPr txBox="1"/>
          <p:nvPr/>
        </p:nvSpPr>
        <p:spPr>
          <a:xfrm>
            <a:off x="8303936" y="351673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 no, only up regions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38360-FE5D-AF4D-B6E9-79F44212C93E}"/>
              </a:ext>
            </a:extLst>
          </p:cNvPr>
          <p:cNvSpPr txBox="1"/>
          <p:nvPr/>
        </p:nvSpPr>
        <p:spPr>
          <a:xfrm>
            <a:off x="547337" y="5237891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8 regions</a:t>
            </a:r>
          </a:p>
        </p:txBody>
      </p:sp>
    </p:spTree>
    <p:extLst>
      <p:ext uri="{BB962C8B-B14F-4D97-AF65-F5344CB8AC3E}">
        <p14:creationId xmlns:p14="http://schemas.microsoft.com/office/powerpoint/2010/main" val="219785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TFAP2A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TFAP2A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TFAP2A DOWN DMRs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62206-ED0C-A54C-A025-00C10D34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656"/>
            <a:ext cx="4201297" cy="2799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E31CE-0C8B-854C-B609-B41FED9C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3" y="514366"/>
            <a:ext cx="4213730" cy="2674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3ECA2B-5499-0241-8CDD-DC751D5AE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594115"/>
            <a:ext cx="3962400" cy="251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64ECEA-EFFE-3C46-85C4-EDDF1F728F1B}"/>
              </a:ext>
            </a:extLst>
          </p:cNvPr>
          <p:cNvSpPr txBox="1"/>
          <p:nvPr/>
        </p:nvSpPr>
        <p:spPr>
          <a:xfrm>
            <a:off x="547337" y="3430112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108 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3451C-AF62-3549-92AB-B88B8C5B2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8" y="3799444"/>
            <a:ext cx="39624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607D0-37D6-5B46-B8C6-DB9FE5C5C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754" y="3799444"/>
            <a:ext cx="39624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A7B368-928F-4841-8167-2E52C6865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152" y="3799444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2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373EE8-E1D6-D741-95F0-EACF05C7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8" y="457200"/>
            <a:ext cx="5142318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D56BD-A4D1-D946-8BF0-45263F397CEF}"/>
              </a:ext>
            </a:extLst>
          </p:cNvPr>
          <p:cNvSpPr txBox="1"/>
          <p:nvPr/>
        </p:nvSpPr>
        <p:spPr>
          <a:xfrm>
            <a:off x="7094838" y="0"/>
            <a:ext cx="37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GBM + LGG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B0C95-3788-FF42-A7B6-64EEDC5A74CD}"/>
              </a:ext>
            </a:extLst>
          </p:cNvPr>
          <p:cNvSpPr txBox="1"/>
          <p:nvPr/>
        </p:nvSpPr>
        <p:spPr>
          <a:xfrm>
            <a:off x="959326" y="64532"/>
            <a:ext cx="37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LGG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4AF33-BB47-3346-A895-7F9639196B3D}"/>
              </a:ext>
            </a:extLst>
          </p:cNvPr>
          <p:cNvSpPr txBox="1"/>
          <p:nvPr/>
        </p:nvSpPr>
        <p:spPr>
          <a:xfrm>
            <a:off x="191068" y="1553443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IDH(+)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EC7D8-E53A-E748-94B6-7133E0CF40DF}"/>
              </a:ext>
            </a:extLst>
          </p:cNvPr>
          <p:cNvSpPr txBox="1"/>
          <p:nvPr/>
        </p:nvSpPr>
        <p:spPr>
          <a:xfrm>
            <a:off x="191067" y="844855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IDH(-)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1C50DC-71BB-8849-8540-E5089E3A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92668"/>
            <a:ext cx="6400800" cy="640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F9E399-CE46-944A-A634-7029E921AE3F}"/>
              </a:ext>
            </a:extLst>
          </p:cNvPr>
          <p:cNvSpPr txBox="1"/>
          <p:nvPr/>
        </p:nvSpPr>
        <p:spPr>
          <a:xfrm>
            <a:off x="5288229" y="1029521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IDH(+)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71432-C2F8-FA4F-B39D-64D7C3DC227C}"/>
              </a:ext>
            </a:extLst>
          </p:cNvPr>
          <p:cNvSpPr txBox="1"/>
          <p:nvPr/>
        </p:nvSpPr>
        <p:spPr>
          <a:xfrm>
            <a:off x="5288229" y="1666374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IDH(-)</a:t>
            </a:r>
          </a:p>
        </p:txBody>
      </p:sp>
    </p:spTree>
    <p:extLst>
      <p:ext uri="{BB962C8B-B14F-4D97-AF65-F5344CB8AC3E}">
        <p14:creationId xmlns:p14="http://schemas.microsoft.com/office/powerpoint/2010/main" val="27200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9D8B4F-E15D-014B-88D4-E8ACFBF7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31" y="457200"/>
            <a:ext cx="6400800" cy="640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C1462E-C47D-1A49-BADF-4B7CA5F83B86}"/>
              </a:ext>
            </a:extLst>
          </p:cNvPr>
          <p:cNvSpPr txBox="1"/>
          <p:nvPr/>
        </p:nvSpPr>
        <p:spPr>
          <a:xfrm>
            <a:off x="959326" y="64532"/>
            <a:ext cx="37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LGG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2A485-2ED6-2C4C-8A27-EE0DD3F3647A}"/>
              </a:ext>
            </a:extLst>
          </p:cNvPr>
          <p:cNvSpPr txBox="1"/>
          <p:nvPr/>
        </p:nvSpPr>
        <p:spPr>
          <a:xfrm>
            <a:off x="0" y="1470588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IDH(+)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E9EA0-051E-7C4F-AD2F-A6DA50BD36CA}"/>
              </a:ext>
            </a:extLst>
          </p:cNvPr>
          <p:cNvSpPr txBox="1"/>
          <p:nvPr/>
        </p:nvSpPr>
        <p:spPr>
          <a:xfrm>
            <a:off x="-1" y="762000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IDH(-)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FBC62-A6C8-C14C-B203-5B60CBF8D9E7}"/>
              </a:ext>
            </a:extLst>
          </p:cNvPr>
          <p:cNvSpPr txBox="1"/>
          <p:nvPr/>
        </p:nvSpPr>
        <p:spPr>
          <a:xfrm>
            <a:off x="7094838" y="0"/>
            <a:ext cx="37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GBM + LGG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BA53A0-8529-6641-AA8D-7B3C4BB1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530" y="480536"/>
            <a:ext cx="530246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6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4FFAC-D0ED-684B-A965-21A166FADDAC}"/>
              </a:ext>
            </a:extLst>
          </p:cNvPr>
          <p:cNvSpPr txBox="1"/>
          <p:nvPr/>
        </p:nvSpPr>
        <p:spPr>
          <a:xfrm>
            <a:off x="1534510" y="0"/>
            <a:ext cx="87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Analysis </a:t>
            </a:r>
            <a:r>
              <a:rPr lang="en-US" u="sng" dirty="0" err="1"/>
              <a:t>Turcan</a:t>
            </a:r>
            <a:r>
              <a:rPr lang="en-US" u="sng" dirty="0"/>
              <a:t> methylation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9469B-9978-EC4F-8F75-CA149834CF22}"/>
              </a:ext>
            </a:extLst>
          </p:cNvPr>
          <p:cNvSpPr txBox="1"/>
          <p:nvPr/>
        </p:nvSpPr>
        <p:spPr>
          <a:xfrm>
            <a:off x="3111062" y="548588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and hypo methylated genes (model Adi)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E78BD-7E4E-8247-BE92-999639626CA6}"/>
              </a:ext>
            </a:extLst>
          </p:cNvPr>
          <p:cNvSpPr txBox="1"/>
          <p:nvPr/>
        </p:nvSpPr>
        <p:spPr>
          <a:xfrm>
            <a:off x="0" y="546538"/>
            <a:ext cx="346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CIMP + = 49</a:t>
            </a:r>
          </a:p>
          <a:p>
            <a:r>
              <a:rPr lang="en-US" dirty="0"/>
              <a:t>CIMP -  = 32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75E842-FAD2-E94C-A6B7-53B1BACA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27" y="1539767"/>
            <a:ext cx="5318233" cy="5318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97332-72DE-8841-A4C5-166225F5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041" y="1447801"/>
            <a:ext cx="5410200" cy="541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1D7BEB-553E-A849-8312-01731F6924A0}"/>
              </a:ext>
            </a:extLst>
          </p:cNvPr>
          <p:cNvSpPr txBox="1"/>
          <p:nvPr/>
        </p:nvSpPr>
        <p:spPr>
          <a:xfrm>
            <a:off x="1534510" y="1033908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43,438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9E0DB4-2D2F-3148-9FF2-C200582DA9BB}"/>
              </a:ext>
            </a:extLst>
          </p:cNvPr>
          <p:cNvSpPr txBox="1"/>
          <p:nvPr/>
        </p:nvSpPr>
        <p:spPr>
          <a:xfrm>
            <a:off x="6746327" y="108387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2213 </a:t>
            </a:r>
          </a:p>
        </p:txBody>
      </p:sp>
    </p:spTree>
    <p:extLst>
      <p:ext uri="{BB962C8B-B14F-4D97-AF65-F5344CB8AC3E}">
        <p14:creationId xmlns:p14="http://schemas.microsoft.com/office/powerpoint/2010/main" val="207602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4D274-28A0-674B-A386-6FA132C5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069" y="2309147"/>
            <a:ext cx="36576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9FACF-870C-4342-BA17-C89C5F448918}"/>
              </a:ext>
            </a:extLst>
          </p:cNvPr>
          <p:cNvSpPr txBox="1"/>
          <p:nvPr/>
        </p:nvSpPr>
        <p:spPr>
          <a:xfrm>
            <a:off x="6746327" y="108387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2213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2D37B-BB0B-A748-9979-BE3A412695B2}"/>
              </a:ext>
            </a:extLst>
          </p:cNvPr>
          <p:cNvSpPr txBox="1"/>
          <p:nvPr/>
        </p:nvSpPr>
        <p:spPr>
          <a:xfrm>
            <a:off x="1376855" y="108387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43,438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54C4C-F1BD-694C-B221-C7DE2BAA7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53" y="1453211"/>
            <a:ext cx="5369472" cy="5369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2F163D-781D-174C-9B32-DB69BD43EF9F}"/>
              </a:ext>
            </a:extLst>
          </p:cNvPr>
          <p:cNvSpPr txBox="1"/>
          <p:nvPr/>
        </p:nvSpPr>
        <p:spPr>
          <a:xfrm>
            <a:off x="3237186" y="529881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and hypo methylated genes genes (model Adi)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C53854-A57C-684A-B967-F8D8086A9018}"/>
              </a:ext>
            </a:extLst>
          </p:cNvPr>
          <p:cNvCxnSpPr>
            <a:endCxn id="3" idx="3"/>
          </p:cNvCxnSpPr>
          <p:nvPr/>
        </p:nvCxnSpPr>
        <p:spPr>
          <a:xfrm flipV="1">
            <a:off x="7504386" y="4137947"/>
            <a:ext cx="3081283" cy="1363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44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2B292C-0B71-984D-B28D-CF7C5BE0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004"/>
            <a:ext cx="3962400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71D46-BC54-B949-92BA-C8153BF6C530}"/>
              </a:ext>
            </a:extLst>
          </p:cNvPr>
          <p:cNvSpPr txBox="1"/>
          <p:nvPr/>
        </p:nvSpPr>
        <p:spPr>
          <a:xfrm>
            <a:off x="547338" y="84083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UP and DOWN DMRs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F46919-29C2-8945-98B2-3C3F4735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448004"/>
            <a:ext cx="3962400" cy="251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63B57D-F79A-5444-96D5-030AD6C8DC18}"/>
              </a:ext>
            </a:extLst>
          </p:cNvPr>
          <p:cNvSpPr txBox="1"/>
          <p:nvPr/>
        </p:nvSpPr>
        <p:spPr>
          <a:xfrm>
            <a:off x="4393325" y="78672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UP regulated DMRs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9CD01C-94FD-B640-90FB-EDF361B6F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471652"/>
            <a:ext cx="3962400" cy="2514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DD6D61-4C49-9B42-8706-1BE8D72FAD3D}"/>
              </a:ext>
            </a:extLst>
          </p:cNvPr>
          <p:cNvSpPr txBox="1"/>
          <p:nvPr/>
        </p:nvSpPr>
        <p:spPr>
          <a:xfrm>
            <a:off x="8355725" y="10232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DOWN regulated DMRs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5D99B-1630-494F-A0C2-BF00F4BD6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26525"/>
            <a:ext cx="39624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14364-2DB6-A64E-AEAB-95CB47499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813" y="3326525"/>
            <a:ext cx="396240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A67B17-2BD0-8546-B90F-BF72934B7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916" y="3350173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55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3B96A-C9D7-D042-A0FE-627E3F19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35" y="1350283"/>
            <a:ext cx="5061165" cy="509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2C54B-4048-8F44-891C-3C1DEB1C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582" y="2198132"/>
            <a:ext cx="3415872" cy="3434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97C40-DF91-AD4B-B21D-DAE5C32C1018}"/>
              </a:ext>
            </a:extLst>
          </p:cNvPr>
          <p:cNvSpPr txBox="1"/>
          <p:nvPr/>
        </p:nvSpPr>
        <p:spPr>
          <a:xfrm>
            <a:off x="3565417" y="226118"/>
            <a:ext cx="531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and hypo methylated genes genes (model Adi)</a:t>
            </a:r>
          </a:p>
          <a:p>
            <a:pPr algn="ctr"/>
            <a:r>
              <a:rPr lang="en-US" u="sng" dirty="0"/>
              <a:t>trimmed values</a:t>
            </a:r>
          </a:p>
        </p:txBody>
      </p:sp>
    </p:spTree>
    <p:extLst>
      <p:ext uri="{BB962C8B-B14F-4D97-AF65-F5344CB8AC3E}">
        <p14:creationId xmlns:p14="http://schemas.microsoft.com/office/powerpoint/2010/main" val="26560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7DF35-3171-464F-86A2-4D55A459E1F0}"/>
              </a:ext>
            </a:extLst>
          </p:cNvPr>
          <p:cNvSpPr txBox="1"/>
          <p:nvPr/>
        </p:nvSpPr>
        <p:spPr>
          <a:xfrm>
            <a:off x="0" y="546538"/>
            <a:ext cx="346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CIMP + = 49</a:t>
            </a:r>
          </a:p>
          <a:p>
            <a:r>
              <a:rPr lang="en-US" dirty="0"/>
              <a:t>CIMP -  = 32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DB205-F9FF-264B-A27E-C436CAE1DE67}"/>
              </a:ext>
            </a:extLst>
          </p:cNvPr>
          <p:cNvSpPr txBox="1"/>
          <p:nvPr/>
        </p:nvSpPr>
        <p:spPr>
          <a:xfrm>
            <a:off x="1534510" y="0"/>
            <a:ext cx="87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Analysis </a:t>
            </a:r>
            <a:r>
              <a:rPr lang="en-US" u="sng" dirty="0" err="1"/>
              <a:t>Turcan</a:t>
            </a:r>
            <a:r>
              <a:rPr lang="en-US" u="sng" dirty="0"/>
              <a:t> methylation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070738-1859-BC41-8C66-9317D022F137}"/>
              </a:ext>
            </a:extLst>
          </p:cNvPr>
          <p:cNvSpPr txBox="1"/>
          <p:nvPr/>
        </p:nvSpPr>
        <p:spPr>
          <a:xfrm>
            <a:off x="3111062" y="605557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(model Adi)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60AA30-EF80-5640-8888-B51E1C6D452A}"/>
              </a:ext>
            </a:extLst>
          </p:cNvPr>
          <p:cNvSpPr txBox="1"/>
          <p:nvPr/>
        </p:nvSpPr>
        <p:spPr>
          <a:xfrm>
            <a:off x="170792" y="1162551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37723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3A9CB-0678-114A-A58F-B2E37BC4667F}"/>
              </a:ext>
            </a:extLst>
          </p:cNvPr>
          <p:cNvSpPr txBox="1"/>
          <p:nvPr/>
        </p:nvSpPr>
        <p:spPr>
          <a:xfrm>
            <a:off x="6735816" y="112050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1828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DA81586-ED5C-2A4D-81E8-E850885F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3" y="2040420"/>
            <a:ext cx="4745421" cy="47454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C7861B-4EA7-7F41-8536-F312A2940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415" y="1343375"/>
            <a:ext cx="5549462" cy="554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7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2F163D-781D-174C-9B32-DB69BD43EF9F}"/>
              </a:ext>
            </a:extLst>
          </p:cNvPr>
          <p:cNvSpPr txBox="1"/>
          <p:nvPr/>
        </p:nvSpPr>
        <p:spPr>
          <a:xfrm>
            <a:off x="3237186" y="529881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methylated genes genes (model Adi)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C822B-CBB8-5C4F-A8F2-78B4C114A446}"/>
              </a:ext>
            </a:extLst>
          </p:cNvPr>
          <p:cNvSpPr txBox="1"/>
          <p:nvPr/>
        </p:nvSpPr>
        <p:spPr>
          <a:xfrm>
            <a:off x="1579179" y="108387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37723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8C4AE-84A2-404D-9144-8291775A6771}"/>
              </a:ext>
            </a:extLst>
          </p:cNvPr>
          <p:cNvSpPr txBox="1"/>
          <p:nvPr/>
        </p:nvSpPr>
        <p:spPr>
          <a:xfrm>
            <a:off x="6639034" y="1086662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1828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D15B2-A155-8F42-8B55-D0F85DBD9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51" y="1453211"/>
            <a:ext cx="4991523" cy="4991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429BF4-F30D-D84F-9E51-CE0E65C6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442" y="2321927"/>
            <a:ext cx="3280978" cy="32809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19E9E-2AC4-FD40-AE51-74AB6389E0BD}"/>
              </a:ext>
            </a:extLst>
          </p:cNvPr>
          <p:cNvCxnSpPr>
            <a:cxnSpLocks/>
          </p:cNvCxnSpPr>
          <p:nvPr/>
        </p:nvCxnSpPr>
        <p:spPr>
          <a:xfrm flipV="1">
            <a:off x="7357242" y="3938462"/>
            <a:ext cx="2858813" cy="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237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7BE1BF-C43B-C44A-8387-D12DD5273184}"/>
              </a:ext>
            </a:extLst>
          </p:cNvPr>
          <p:cNvSpPr txBox="1"/>
          <p:nvPr/>
        </p:nvSpPr>
        <p:spPr>
          <a:xfrm>
            <a:off x="3198344" y="100870"/>
            <a:ext cx="531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methylated genes genes (model Adi) </a:t>
            </a:r>
          </a:p>
          <a:p>
            <a:pPr algn="ctr"/>
            <a:r>
              <a:rPr lang="en-US" u="sng" dirty="0"/>
              <a:t>trimmed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2A877-6813-D54D-B843-C6C8D00B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1" y="1448341"/>
            <a:ext cx="5160080" cy="518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796A4-A736-8148-8DC1-A3F5EF4C7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348" y="1842051"/>
            <a:ext cx="4160459" cy="4167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B470F-8122-D447-A93F-1D76F6859ED9}"/>
              </a:ext>
            </a:extLst>
          </p:cNvPr>
          <p:cNvSpPr txBox="1"/>
          <p:nvPr/>
        </p:nvSpPr>
        <p:spPr>
          <a:xfrm>
            <a:off x="1579179" y="108387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37723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CAEFE-E98C-1E40-BA14-B3DF10BD981C}"/>
              </a:ext>
            </a:extLst>
          </p:cNvPr>
          <p:cNvSpPr txBox="1"/>
          <p:nvPr/>
        </p:nvSpPr>
        <p:spPr>
          <a:xfrm>
            <a:off x="6639034" y="1086662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1828 </a:t>
            </a:r>
          </a:p>
        </p:txBody>
      </p:sp>
    </p:spTree>
    <p:extLst>
      <p:ext uri="{BB962C8B-B14F-4D97-AF65-F5344CB8AC3E}">
        <p14:creationId xmlns:p14="http://schemas.microsoft.com/office/powerpoint/2010/main" val="539665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7DF35-3171-464F-86A2-4D55A459E1F0}"/>
              </a:ext>
            </a:extLst>
          </p:cNvPr>
          <p:cNvSpPr txBox="1"/>
          <p:nvPr/>
        </p:nvSpPr>
        <p:spPr>
          <a:xfrm>
            <a:off x="0" y="546538"/>
            <a:ext cx="346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CIMP + = 49</a:t>
            </a:r>
          </a:p>
          <a:p>
            <a:r>
              <a:rPr lang="en-US" dirty="0"/>
              <a:t>CIMP -  = 32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DB205-F9FF-264B-A27E-C436CAE1DE67}"/>
              </a:ext>
            </a:extLst>
          </p:cNvPr>
          <p:cNvSpPr txBox="1"/>
          <p:nvPr/>
        </p:nvSpPr>
        <p:spPr>
          <a:xfrm>
            <a:off x="1534510" y="0"/>
            <a:ext cx="87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Analysis </a:t>
            </a:r>
            <a:r>
              <a:rPr lang="en-US" u="sng" dirty="0" err="1"/>
              <a:t>Turcan</a:t>
            </a:r>
            <a:r>
              <a:rPr lang="en-US" u="sng" dirty="0"/>
              <a:t> methylation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070738-1859-BC41-8C66-9317D022F137}"/>
              </a:ext>
            </a:extLst>
          </p:cNvPr>
          <p:cNvSpPr txBox="1"/>
          <p:nvPr/>
        </p:nvSpPr>
        <p:spPr>
          <a:xfrm>
            <a:off x="3111062" y="1046991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hypo (model Adi)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60AA30-EF80-5640-8888-B51E1C6D452A}"/>
              </a:ext>
            </a:extLst>
          </p:cNvPr>
          <p:cNvSpPr txBox="1"/>
          <p:nvPr/>
        </p:nvSpPr>
        <p:spPr>
          <a:xfrm>
            <a:off x="170792" y="1603985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</a:t>
            </a:r>
            <a:r>
              <a:rPr lang="en-GB" dirty="0"/>
              <a:t>6189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3A9CB-0678-114A-A58F-B2E37BC4667F}"/>
              </a:ext>
            </a:extLst>
          </p:cNvPr>
          <p:cNvSpPr txBox="1"/>
          <p:nvPr/>
        </p:nvSpPr>
        <p:spPr>
          <a:xfrm>
            <a:off x="6735816" y="1561943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398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6EB0F-3504-F944-8809-3D716111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2" y="2280745"/>
            <a:ext cx="4445876" cy="4445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9ECFA9-EAC6-384A-B6D7-2B7A0739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09" y="1813035"/>
            <a:ext cx="5044965" cy="50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79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2F163D-781D-174C-9B32-DB69BD43EF9F}"/>
              </a:ext>
            </a:extLst>
          </p:cNvPr>
          <p:cNvSpPr txBox="1"/>
          <p:nvPr/>
        </p:nvSpPr>
        <p:spPr>
          <a:xfrm>
            <a:off x="3237186" y="529881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hypo methylated genes genes (model Adi)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20685-B585-E346-920F-32B673BA6D06}"/>
              </a:ext>
            </a:extLst>
          </p:cNvPr>
          <p:cNvSpPr txBox="1"/>
          <p:nvPr/>
        </p:nvSpPr>
        <p:spPr>
          <a:xfrm>
            <a:off x="1660634" y="1234848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</a:t>
            </a:r>
            <a:r>
              <a:rPr lang="en-GB" dirty="0"/>
              <a:t>6189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66C66-8FEF-EF4A-8148-939270931DD5}"/>
              </a:ext>
            </a:extLst>
          </p:cNvPr>
          <p:cNvSpPr txBox="1"/>
          <p:nvPr/>
        </p:nvSpPr>
        <p:spPr>
          <a:xfrm>
            <a:off x="6672754" y="1234848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398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17833D-20C2-EB46-B241-80695D2B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0" y="1797269"/>
            <a:ext cx="5060731" cy="5060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6536F7-02A7-4247-A3D5-C13E11BC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131" y="2219423"/>
            <a:ext cx="3882296" cy="388229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6099A9-4C3C-1847-86F1-D44E938DCD1F}"/>
              </a:ext>
            </a:extLst>
          </p:cNvPr>
          <p:cNvCxnSpPr>
            <a:cxnSpLocks/>
          </p:cNvCxnSpPr>
          <p:nvPr/>
        </p:nvCxnSpPr>
        <p:spPr>
          <a:xfrm flipV="1">
            <a:off x="7164152" y="4160572"/>
            <a:ext cx="3608951" cy="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534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942907-F2E0-6E42-BFC1-596FE1EA9A81}"/>
              </a:ext>
            </a:extLst>
          </p:cNvPr>
          <p:cNvSpPr txBox="1"/>
          <p:nvPr/>
        </p:nvSpPr>
        <p:spPr>
          <a:xfrm>
            <a:off x="1660634" y="1234848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</a:t>
            </a:r>
            <a:r>
              <a:rPr lang="en-GB" dirty="0"/>
              <a:t>6189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9D75A-30FE-774B-A5C3-98476B6F8E60}"/>
              </a:ext>
            </a:extLst>
          </p:cNvPr>
          <p:cNvSpPr txBox="1"/>
          <p:nvPr/>
        </p:nvSpPr>
        <p:spPr>
          <a:xfrm>
            <a:off x="6672754" y="1234848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398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F9F65-0CB8-4B42-AB46-DDCF8A5BE003}"/>
              </a:ext>
            </a:extLst>
          </p:cNvPr>
          <p:cNvSpPr txBox="1"/>
          <p:nvPr/>
        </p:nvSpPr>
        <p:spPr>
          <a:xfrm>
            <a:off x="3237186" y="529881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hypo methylated genes genes (model Adi) - trimmed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6E1CB-CF8F-B34F-AA20-68E21991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2" y="1604180"/>
            <a:ext cx="5049078" cy="508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BF6E5-B57E-6749-8E8D-A5002BC1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69" y="2197630"/>
            <a:ext cx="3856476" cy="38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50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7DF35-3171-464F-86A2-4D55A459E1F0}"/>
              </a:ext>
            </a:extLst>
          </p:cNvPr>
          <p:cNvSpPr txBox="1"/>
          <p:nvPr/>
        </p:nvSpPr>
        <p:spPr>
          <a:xfrm>
            <a:off x="0" y="546538"/>
            <a:ext cx="346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CIMP + = 49</a:t>
            </a:r>
          </a:p>
          <a:p>
            <a:r>
              <a:rPr lang="en-US" dirty="0"/>
              <a:t>CIMP -  = 32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DB205-F9FF-264B-A27E-C436CAE1DE67}"/>
              </a:ext>
            </a:extLst>
          </p:cNvPr>
          <p:cNvSpPr txBox="1"/>
          <p:nvPr/>
        </p:nvSpPr>
        <p:spPr>
          <a:xfrm>
            <a:off x="1467602" y="0"/>
            <a:ext cx="87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Analysis </a:t>
            </a:r>
            <a:r>
              <a:rPr lang="en-US" u="sng" dirty="0" err="1"/>
              <a:t>Turcan</a:t>
            </a:r>
            <a:r>
              <a:rPr lang="en-US" u="sng" dirty="0"/>
              <a:t> methylation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27800-7CDB-AD4C-84E5-316156C9EF11}"/>
              </a:ext>
            </a:extLst>
          </p:cNvPr>
          <p:cNvSpPr txBox="1"/>
          <p:nvPr/>
        </p:nvSpPr>
        <p:spPr>
          <a:xfrm>
            <a:off x="37224" y="1291991"/>
            <a:ext cx="4445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70:30</a:t>
            </a:r>
          </a:p>
          <a:p>
            <a:endParaRPr lang="en-US" dirty="0"/>
          </a:p>
          <a:p>
            <a:r>
              <a:rPr lang="en-US" dirty="0"/>
              <a:t>Training: 58</a:t>
            </a:r>
          </a:p>
          <a:p>
            <a:r>
              <a:rPr lang="en-US" dirty="0"/>
              <a:t>Test: 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C74E28-A83C-9D4A-89D5-62BEBB623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"/>
          <a:stretch/>
        </p:blipFill>
        <p:spPr>
          <a:xfrm>
            <a:off x="934804" y="2492320"/>
            <a:ext cx="4352516" cy="4365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8753AE-7827-B44A-B6E1-0E29994CD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521" y="784138"/>
            <a:ext cx="4314056" cy="2841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7CC725-28A0-BE4E-AA73-D0C1D296C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3469924"/>
            <a:ext cx="3262749" cy="3151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192A0-C347-8543-B0DD-5B5289391057}"/>
              </a:ext>
            </a:extLst>
          </p:cNvPr>
          <p:cNvSpPr txBox="1"/>
          <p:nvPr/>
        </p:nvSpPr>
        <p:spPr>
          <a:xfrm>
            <a:off x="3245005" y="305340"/>
            <a:ext cx="4839629" cy="38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include this</a:t>
            </a:r>
          </a:p>
        </p:txBody>
      </p:sp>
    </p:spTree>
    <p:extLst>
      <p:ext uri="{BB962C8B-B14F-4D97-AF65-F5344CB8AC3E}">
        <p14:creationId xmlns:p14="http://schemas.microsoft.com/office/powerpoint/2010/main" val="360676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E9FD0-312D-8B4D-8967-F62AEEDD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774700"/>
            <a:ext cx="5575300" cy="557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8DD3D-CF15-414D-9E75-40F54E29D95C}"/>
              </a:ext>
            </a:extLst>
          </p:cNvPr>
          <p:cNvSpPr txBox="1"/>
          <p:nvPr/>
        </p:nvSpPr>
        <p:spPr>
          <a:xfrm>
            <a:off x="952500" y="2159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1974</a:t>
            </a:r>
            <a:r>
              <a:rPr lang="en-US" dirty="0"/>
              <a:t> (</a:t>
            </a:r>
            <a:r>
              <a:rPr lang="en-US" dirty="0" err="1"/>
              <a:t>p.value</a:t>
            </a:r>
            <a:r>
              <a:rPr lang="en-US" dirty="0"/>
              <a:t>= 0.05, LFC = |1|)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DB134-47DF-9042-BBE8-991BC3F81FA0}"/>
              </a:ext>
            </a:extLst>
          </p:cNvPr>
          <p:cNvSpPr txBox="1"/>
          <p:nvPr/>
        </p:nvSpPr>
        <p:spPr>
          <a:xfrm>
            <a:off x="7169369" y="25487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/>
              <a:t>ALL regions 15814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76C7B-BB89-2645-A950-8D1E5B17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64" y="855122"/>
            <a:ext cx="5176345" cy="5176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3CB5AB-A9B5-9C45-BEFF-344AAE9A6812}"/>
              </a:ext>
            </a:extLst>
          </p:cNvPr>
          <p:cNvSpPr/>
          <p:nvPr/>
        </p:nvSpPr>
        <p:spPr>
          <a:xfrm>
            <a:off x="5790938" y="849026"/>
            <a:ext cx="120396" cy="6461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ADB961-6CA1-CE4B-9F17-0492C84F8C87}"/>
              </a:ext>
            </a:extLst>
          </p:cNvPr>
          <p:cNvSpPr/>
          <p:nvPr/>
        </p:nvSpPr>
        <p:spPr>
          <a:xfrm>
            <a:off x="5986272" y="215042"/>
            <a:ext cx="120396" cy="12801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262190-30B6-8D44-855B-1630D8D9B8D9}"/>
              </a:ext>
            </a:extLst>
          </p:cNvPr>
          <p:cNvCxnSpPr/>
          <p:nvPr/>
        </p:nvCxnSpPr>
        <p:spPr>
          <a:xfrm>
            <a:off x="5619988" y="1495202"/>
            <a:ext cx="631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0154F2-B5ED-AE42-BCDA-6F68990E1A8C}"/>
              </a:ext>
            </a:extLst>
          </p:cNvPr>
          <p:cNvCxnSpPr>
            <a:endCxn id="2" idx="0"/>
          </p:cNvCxnSpPr>
          <p:nvPr/>
        </p:nvCxnSpPr>
        <p:spPr>
          <a:xfrm>
            <a:off x="5291328" y="849026"/>
            <a:ext cx="559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604967-A830-9B41-888A-DFDD51EA7FE7}"/>
              </a:ext>
            </a:extLst>
          </p:cNvPr>
          <p:cNvSpPr txBox="1"/>
          <p:nvPr/>
        </p:nvSpPr>
        <p:spPr>
          <a:xfrm>
            <a:off x="4537972" y="624208"/>
            <a:ext cx="86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 </a:t>
            </a:r>
            <a:r>
              <a:rPr lang="en-US" dirty="0" err="1"/>
              <a:t>wt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7BE7BE-E102-044C-A3A7-53ADBB360C7B}"/>
              </a:ext>
            </a:extLst>
          </p:cNvPr>
          <p:cNvCxnSpPr>
            <a:cxnSpLocks/>
          </p:cNvCxnSpPr>
          <p:nvPr/>
        </p:nvCxnSpPr>
        <p:spPr>
          <a:xfrm>
            <a:off x="5851898" y="664972"/>
            <a:ext cx="0" cy="3974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B28F1A1-5183-E84C-A1F1-8568EBFB5069}"/>
              </a:ext>
            </a:extLst>
          </p:cNvPr>
          <p:cNvSpPr/>
          <p:nvPr/>
        </p:nvSpPr>
        <p:spPr>
          <a:xfrm>
            <a:off x="3194304" y="4120896"/>
            <a:ext cx="2206252" cy="621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1122B9-2852-1A4C-B015-13A96B3EB88F}"/>
              </a:ext>
            </a:extLst>
          </p:cNvPr>
          <p:cNvSpPr/>
          <p:nvPr/>
        </p:nvSpPr>
        <p:spPr>
          <a:xfrm>
            <a:off x="3116580" y="1527118"/>
            <a:ext cx="2206252" cy="621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57F177-C9DB-8D46-81AB-D973B346D16C}"/>
              </a:ext>
            </a:extLst>
          </p:cNvPr>
          <p:cNvSpPr txBox="1"/>
          <p:nvPr/>
        </p:nvSpPr>
        <p:spPr>
          <a:xfrm>
            <a:off x="4598197" y="2036500"/>
            <a:ext cx="86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C83858-28BC-F849-91B5-CB57A39DDC66}"/>
              </a:ext>
            </a:extLst>
          </p:cNvPr>
          <p:cNvSpPr txBox="1"/>
          <p:nvPr/>
        </p:nvSpPr>
        <p:spPr>
          <a:xfrm>
            <a:off x="4768858" y="3841496"/>
            <a:ext cx="123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 mut</a:t>
            </a:r>
          </a:p>
        </p:txBody>
      </p:sp>
    </p:spTree>
    <p:extLst>
      <p:ext uri="{BB962C8B-B14F-4D97-AF65-F5344CB8AC3E}">
        <p14:creationId xmlns:p14="http://schemas.microsoft.com/office/powerpoint/2010/main" val="3029529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E9D0F4-E07A-574A-AA36-BFFDD9AF0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169"/>
            <a:ext cx="4063166" cy="4335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E5D648-8B77-C740-8870-B9C046F8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670" y="1831896"/>
            <a:ext cx="4063166" cy="4176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9A71AC-7E82-654C-ADCB-8733D95C9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810" y="1831895"/>
            <a:ext cx="3873190" cy="3757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E68B3-F05C-1C4F-802D-7255BB8C2EF4}"/>
              </a:ext>
            </a:extLst>
          </p:cNvPr>
          <p:cNvSpPr txBox="1"/>
          <p:nvPr/>
        </p:nvSpPr>
        <p:spPr>
          <a:xfrm>
            <a:off x="-96002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Barplot</a:t>
            </a:r>
            <a:r>
              <a:rPr lang="en-US" b="1" dirty="0"/>
              <a:t> of the methylation status using the regions selected with the DMRs</a:t>
            </a:r>
          </a:p>
          <a:p>
            <a:pPr algn="ctr"/>
            <a:r>
              <a:rPr lang="en-US" b="1" dirty="0"/>
              <a:t>- gene-level -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8EA3D0-26E1-FB40-B963-EF37E572E280}"/>
              </a:ext>
            </a:extLst>
          </p:cNvPr>
          <p:cNvCxnSpPr/>
          <p:nvPr/>
        </p:nvCxnSpPr>
        <p:spPr>
          <a:xfrm>
            <a:off x="468351" y="849230"/>
            <a:ext cx="2832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118562-36D5-8040-BE53-2EF874718520}"/>
              </a:ext>
            </a:extLst>
          </p:cNvPr>
          <p:cNvSpPr/>
          <p:nvPr/>
        </p:nvSpPr>
        <p:spPr>
          <a:xfrm>
            <a:off x="635620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E75CA0-AA0E-3448-83A0-413B33BD5251}"/>
              </a:ext>
            </a:extLst>
          </p:cNvPr>
          <p:cNvSpPr/>
          <p:nvPr/>
        </p:nvSpPr>
        <p:spPr>
          <a:xfrm>
            <a:off x="1044498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43784C-81DE-D64B-B6D8-A73EC7E088BC}"/>
              </a:ext>
            </a:extLst>
          </p:cNvPr>
          <p:cNvSpPr/>
          <p:nvPr/>
        </p:nvSpPr>
        <p:spPr>
          <a:xfrm>
            <a:off x="1453376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A2BA23-D9EE-F64E-BA50-7F9CA4B895A6}"/>
              </a:ext>
            </a:extLst>
          </p:cNvPr>
          <p:cNvSpPr/>
          <p:nvPr/>
        </p:nvSpPr>
        <p:spPr>
          <a:xfrm>
            <a:off x="1784195" y="954757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A0AF42-8212-5646-AD2F-0847D3D62C47}"/>
              </a:ext>
            </a:extLst>
          </p:cNvPr>
          <p:cNvSpPr/>
          <p:nvPr/>
        </p:nvSpPr>
        <p:spPr>
          <a:xfrm>
            <a:off x="544349" y="934939"/>
            <a:ext cx="1395963" cy="1511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82663B-4560-974F-BF67-D729A327C718}"/>
              </a:ext>
            </a:extLst>
          </p:cNvPr>
          <p:cNvSpPr txBox="1"/>
          <p:nvPr/>
        </p:nvSpPr>
        <p:spPr>
          <a:xfrm>
            <a:off x="2031583" y="924895"/>
            <a:ext cx="2206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Multiple CpG sites are collapsed together for one region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29ED14-4A50-4E43-B5A1-F80562199208}"/>
              </a:ext>
            </a:extLst>
          </p:cNvPr>
          <p:cNvSpPr txBox="1"/>
          <p:nvPr/>
        </p:nvSpPr>
        <p:spPr>
          <a:xfrm>
            <a:off x="3168179" y="646197"/>
            <a:ext cx="589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80681-E744-9C40-96E6-38F9E6990095}"/>
              </a:ext>
            </a:extLst>
          </p:cNvPr>
          <p:cNvSpPr txBox="1"/>
          <p:nvPr/>
        </p:nvSpPr>
        <p:spPr>
          <a:xfrm>
            <a:off x="194117" y="631095"/>
            <a:ext cx="441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chr1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AE1E3-0086-9A44-BE79-F39D5503C417}"/>
              </a:ext>
            </a:extLst>
          </p:cNvPr>
          <p:cNvSpPr txBox="1"/>
          <p:nvPr/>
        </p:nvSpPr>
        <p:spPr>
          <a:xfrm>
            <a:off x="681053" y="599254"/>
            <a:ext cx="441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023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635AA-B916-1146-8F32-07CC5AAA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921"/>
            <a:ext cx="3962400" cy="251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7BD4E-E32A-1143-8BF1-595C6DB11CA0}"/>
              </a:ext>
            </a:extLst>
          </p:cNvPr>
          <p:cNvSpPr txBox="1"/>
          <p:nvPr/>
        </p:nvSpPr>
        <p:spPr>
          <a:xfrm>
            <a:off x="5473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TP53 UP and DOWN DMRs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67007F-85A3-B74F-A13F-AF7A79E3C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63921"/>
            <a:ext cx="3962400" cy="251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DD96F4-7988-FB44-89EE-9DEBA8932310}"/>
              </a:ext>
            </a:extLst>
          </p:cNvPr>
          <p:cNvSpPr txBox="1"/>
          <p:nvPr/>
        </p:nvSpPr>
        <p:spPr>
          <a:xfrm>
            <a:off x="45097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TP53 UP DMRs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92FEB-4213-0944-947B-90322924B86F}"/>
              </a:ext>
            </a:extLst>
          </p:cNvPr>
          <p:cNvSpPr txBox="1"/>
          <p:nvPr/>
        </p:nvSpPr>
        <p:spPr>
          <a:xfrm>
            <a:off x="8508125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TP53 DOWN DMRs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A48306-45F2-1F49-91FD-6DAF973F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363921"/>
            <a:ext cx="39624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8B17C1-4175-5842-AA5C-CDADDECFF238}"/>
              </a:ext>
            </a:extLst>
          </p:cNvPr>
          <p:cNvSpPr txBox="1"/>
          <p:nvPr/>
        </p:nvSpPr>
        <p:spPr>
          <a:xfrm>
            <a:off x="430925" y="316740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80 regions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A8422D-65FF-7E43-A9F9-9DE3148B0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15559"/>
            <a:ext cx="39624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E5ED8-7CC3-844E-8B08-72A0C9470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615559"/>
            <a:ext cx="3962400" cy="2514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4D2FA6-F8B7-5941-BCF9-8E3B122EB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3615559"/>
            <a:ext cx="3962400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4C3236-E8D9-CC43-8F28-01A53227F799}"/>
              </a:ext>
            </a:extLst>
          </p:cNvPr>
          <p:cNvSpPr txBox="1"/>
          <p:nvPr/>
        </p:nvSpPr>
        <p:spPr>
          <a:xfrm>
            <a:off x="3510454" y="6208986"/>
            <a:ext cx="623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Add a fit line one for the mutant and one for the </a:t>
            </a:r>
            <a:r>
              <a:rPr lang="en-US" u="sng" dirty="0" err="1"/>
              <a:t>wt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3080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6B08C-EAA8-A047-9F9A-3E7F062C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601"/>
            <a:ext cx="4552122" cy="46865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219B3-6E8B-D24F-93BC-FF49B9C8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122" y="1465507"/>
            <a:ext cx="3538330" cy="4528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37658E-D221-D84C-8539-B33A463F7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452" y="1580362"/>
            <a:ext cx="4072575" cy="4304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FFA43E-C0C7-754B-89CB-35246AC0EF24}"/>
              </a:ext>
            </a:extLst>
          </p:cNvPr>
          <p:cNvSpPr txBox="1"/>
          <p:nvPr/>
        </p:nvSpPr>
        <p:spPr>
          <a:xfrm>
            <a:off x="-681053" y="-1662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Barplot</a:t>
            </a:r>
            <a:r>
              <a:rPr lang="en-US" b="1" dirty="0"/>
              <a:t> of the methylation status using the regions selected with the DMRs </a:t>
            </a:r>
          </a:p>
          <a:p>
            <a:pPr algn="ctr"/>
            <a:r>
              <a:rPr lang="en-US" b="1" dirty="0"/>
              <a:t>- region-level -</a:t>
            </a:r>
          </a:p>
        </p:txBody>
      </p:sp>
    </p:spTree>
    <p:extLst>
      <p:ext uri="{BB962C8B-B14F-4D97-AF65-F5344CB8AC3E}">
        <p14:creationId xmlns:p14="http://schemas.microsoft.com/office/powerpoint/2010/main" val="189781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1517B-6E03-664D-AACB-C95921F2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775"/>
            <a:ext cx="3966859" cy="3981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BD23A3-C47F-DD4E-AD27-0A42A7F4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593" y="1763337"/>
            <a:ext cx="3966859" cy="3861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3A7FA-085F-4545-B884-25669773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408" y="1665741"/>
            <a:ext cx="3705180" cy="3958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BE3D0-511F-BF4A-8356-C9A2344B7115}"/>
              </a:ext>
            </a:extLst>
          </p:cNvPr>
          <p:cNvSpPr txBox="1"/>
          <p:nvPr/>
        </p:nvSpPr>
        <p:spPr>
          <a:xfrm>
            <a:off x="-96002" y="148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Barplot</a:t>
            </a:r>
            <a:r>
              <a:rPr lang="en-US" b="1" dirty="0"/>
              <a:t> of the methylation status using the regions selected with their Dynamic (n=473) method</a:t>
            </a:r>
          </a:p>
          <a:p>
            <a:pPr algn="ctr"/>
            <a:r>
              <a:rPr lang="en-US" b="1" dirty="0"/>
              <a:t>- gene-level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3CA08-7BDD-DC4B-9268-F255938151A9}"/>
              </a:ext>
            </a:extLst>
          </p:cNvPr>
          <p:cNvSpPr txBox="1"/>
          <p:nvPr/>
        </p:nvSpPr>
        <p:spPr>
          <a:xfrm>
            <a:off x="-96002" y="589999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have recomputed the beta values from the raw files.</a:t>
            </a:r>
          </a:p>
        </p:txBody>
      </p:sp>
    </p:spTree>
    <p:extLst>
      <p:ext uri="{BB962C8B-B14F-4D97-AF65-F5344CB8AC3E}">
        <p14:creationId xmlns:p14="http://schemas.microsoft.com/office/powerpoint/2010/main" val="2080331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3BE3D0-511F-BF4A-8356-C9A2344B7115}"/>
              </a:ext>
            </a:extLst>
          </p:cNvPr>
          <p:cNvSpPr txBox="1"/>
          <p:nvPr/>
        </p:nvSpPr>
        <p:spPr>
          <a:xfrm>
            <a:off x="-96002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Barplot</a:t>
            </a:r>
            <a:r>
              <a:rPr lang="en-US" b="1" dirty="0"/>
              <a:t> of the methylation status using the regions selected with they Dynamic (n=473)  method</a:t>
            </a:r>
          </a:p>
          <a:p>
            <a:pPr algn="ctr"/>
            <a:r>
              <a:rPr lang="en-US" b="1" dirty="0"/>
              <a:t>- regions level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42B13-6C48-374E-A058-608159AA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98283"/>
            <a:ext cx="4043944" cy="4188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7097A-CF4D-4945-8386-75DDD5A0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24" y="1382765"/>
            <a:ext cx="4112133" cy="4374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EA08C-CA96-3A46-AA6C-7AF6DD5E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056" y="1382764"/>
            <a:ext cx="4045869" cy="4303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488249-80F8-4542-8FDC-EB06C863577F}"/>
              </a:ext>
            </a:extLst>
          </p:cNvPr>
          <p:cNvSpPr txBox="1"/>
          <p:nvPr/>
        </p:nvSpPr>
        <p:spPr>
          <a:xfrm>
            <a:off x="-96002" y="589999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have recomputed the beta values from the raw files.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8C1E7C-D096-214B-B97E-EB1EE6B4618C}"/>
              </a:ext>
            </a:extLst>
          </p:cNvPr>
          <p:cNvCxnSpPr/>
          <p:nvPr/>
        </p:nvCxnSpPr>
        <p:spPr>
          <a:xfrm>
            <a:off x="468351" y="849230"/>
            <a:ext cx="2832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024183B-01C4-5342-9714-48A12615125C}"/>
              </a:ext>
            </a:extLst>
          </p:cNvPr>
          <p:cNvSpPr/>
          <p:nvPr/>
        </p:nvSpPr>
        <p:spPr>
          <a:xfrm>
            <a:off x="635620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29430-BB89-0E44-8CAA-1B3C13482760}"/>
              </a:ext>
            </a:extLst>
          </p:cNvPr>
          <p:cNvSpPr/>
          <p:nvPr/>
        </p:nvSpPr>
        <p:spPr>
          <a:xfrm>
            <a:off x="1044498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8A4E0D-0385-5740-9AB5-3B456F85F992}"/>
              </a:ext>
            </a:extLst>
          </p:cNvPr>
          <p:cNvSpPr/>
          <p:nvPr/>
        </p:nvSpPr>
        <p:spPr>
          <a:xfrm>
            <a:off x="1453376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CA826-4363-6640-B7CD-1CB60218D0BF}"/>
              </a:ext>
            </a:extLst>
          </p:cNvPr>
          <p:cNvSpPr/>
          <p:nvPr/>
        </p:nvSpPr>
        <p:spPr>
          <a:xfrm>
            <a:off x="1784195" y="954757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80516C-3EA1-8F47-AC87-F164D960DF06}"/>
              </a:ext>
            </a:extLst>
          </p:cNvPr>
          <p:cNvSpPr txBox="1"/>
          <p:nvPr/>
        </p:nvSpPr>
        <p:spPr>
          <a:xfrm>
            <a:off x="681053" y="599254"/>
            <a:ext cx="441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2CF42D-C8C4-3548-A527-4915014351C1}"/>
              </a:ext>
            </a:extLst>
          </p:cNvPr>
          <p:cNvSpPr txBox="1"/>
          <p:nvPr/>
        </p:nvSpPr>
        <p:spPr>
          <a:xfrm>
            <a:off x="3168179" y="646197"/>
            <a:ext cx="589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60B1FA-3CA0-644D-9DBE-D0AFFD28464F}"/>
              </a:ext>
            </a:extLst>
          </p:cNvPr>
          <p:cNvSpPr txBox="1"/>
          <p:nvPr/>
        </p:nvSpPr>
        <p:spPr>
          <a:xfrm>
            <a:off x="194117" y="631095"/>
            <a:ext cx="441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chr1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ECD15-BCDD-064D-9D8E-C467ABFD5F2C}"/>
              </a:ext>
            </a:extLst>
          </p:cNvPr>
          <p:cNvSpPr txBox="1"/>
          <p:nvPr/>
        </p:nvSpPr>
        <p:spPr>
          <a:xfrm>
            <a:off x="2031583" y="924895"/>
            <a:ext cx="22062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Multiple CpG sites are considered as a single entity</a:t>
            </a:r>
          </a:p>
        </p:txBody>
      </p:sp>
    </p:spTree>
    <p:extLst>
      <p:ext uri="{BB962C8B-B14F-4D97-AF65-F5344CB8AC3E}">
        <p14:creationId xmlns:p14="http://schemas.microsoft.com/office/powerpoint/2010/main" val="3722651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F3345-342E-7B44-AA79-4A1AAFC96ECA}"/>
              </a:ext>
            </a:extLst>
          </p:cNvPr>
          <p:cNvSpPr txBox="1"/>
          <p:nvPr/>
        </p:nvSpPr>
        <p:spPr>
          <a:xfrm>
            <a:off x="-96002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Overlap between differential methylated regions</a:t>
            </a:r>
          </a:p>
          <a:p>
            <a:pPr algn="ctr"/>
            <a:r>
              <a:rPr lang="en-US" b="1" dirty="0"/>
              <a:t> </a:t>
            </a:r>
            <a:r>
              <a:rPr lang="en-US" b="1" dirty="0" err="1"/>
              <a:t>Turcan</a:t>
            </a:r>
            <a:r>
              <a:rPr lang="en-US" b="1" dirty="0"/>
              <a:t> and Adi (hyper and hypo)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C15A0-9A30-5640-823D-113D3CF4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8" y="1026816"/>
            <a:ext cx="4804368" cy="4804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C22000-C755-E747-A02E-073441E98B10}"/>
              </a:ext>
            </a:extLst>
          </p:cNvPr>
          <p:cNvSpPr/>
          <p:nvPr/>
        </p:nvSpPr>
        <p:spPr>
          <a:xfrm rot="18817726">
            <a:off x="62063" y="2397563"/>
            <a:ext cx="3036277" cy="71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C60256-01C7-8141-95BE-D3DDDAB186BB}"/>
              </a:ext>
            </a:extLst>
          </p:cNvPr>
          <p:cNvSpPr/>
          <p:nvPr/>
        </p:nvSpPr>
        <p:spPr>
          <a:xfrm rot="2459185">
            <a:off x="2597394" y="2462582"/>
            <a:ext cx="2555334" cy="71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0AC03B-3134-2C44-8DB7-CBE165279B54}"/>
              </a:ext>
            </a:extLst>
          </p:cNvPr>
          <p:cNvSpPr/>
          <p:nvPr/>
        </p:nvSpPr>
        <p:spPr>
          <a:xfrm>
            <a:off x="2332893" y="4483661"/>
            <a:ext cx="656492" cy="416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B8551-D655-564A-AB01-CE36C7E5819A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2332893" y="4900246"/>
            <a:ext cx="328246" cy="74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DF13E8C-1540-F041-8823-09355DCEA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791571"/>
              </p:ext>
            </p:extLst>
          </p:nvPr>
        </p:nvGraphicFramePr>
        <p:xfrm>
          <a:off x="1072661" y="5645111"/>
          <a:ext cx="9082372" cy="109537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452780955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3817887015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4255063159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3783559413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1994302574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925380685"/>
                    </a:ext>
                  </a:extLst>
                </a:gridCol>
                <a:gridCol w="1056811">
                  <a:extLst>
                    <a:ext uri="{9D8B030D-6E8A-4147-A177-3AD203B41FA5}">
                      <a16:colId xmlns:a16="http://schemas.microsoft.com/office/drawing/2014/main" val="1617533454"/>
                    </a:ext>
                  </a:extLst>
                </a:gridCol>
                <a:gridCol w="1036487">
                  <a:extLst>
                    <a:ext uri="{9D8B030D-6E8A-4147-A177-3AD203B41FA5}">
                      <a16:colId xmlns:a16="http://schemas.microsoft.com/office/drawing/2014/main" val="333841318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1126239618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1572383926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3786720303"/>
                    </a:ext>
                  </a:extLst>
                </a:gridCol>
              </a:tblGrid>
              <a:tr h="37654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Probeset ID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Symbol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Normalized fold change (mut/wt)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Delta-beta (P40 mut vs P40 </a:t>
                      </a:r>
                      <a:r>
                        <a:rPr lang="en-GB" sz="1000" b="0" i="0" u="none" strike="noStrike" dirty="0" err="1">
                          <a:effectLst/>
                          <a:latin typeface="Arial" panose="020B0604020202020204" pitchFamily="34" charset="0"/>
                        </a:rPr>
                        <a:t>wt</a:t>
                      </a:r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Chromosome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Mapinfo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Accession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UCSC Refgene group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Relation to UCSC CpG island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Q 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767430"/>
                  </a:ext>
                </a:extLst>
              </a:tr>
              <a:tr h="22189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effectLst/>
                          <a:latin typeface="Verdana" panose="020B0604030504040204" pitchFamily="34" charset="0"/>
                        </a:rPr>
                        <a:t>cg00000236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Verdana" panose="020B0604030504040204" pitchFamily="34" charset="0"/>
                        </a:rPr>
                        <a:t>VDAC3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1.6772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0.03042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4.23E+07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NM_005662;NM_001135694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3'UTR;3'UTR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0.0465849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effectLst/>
                          <a:latin typeface="Arial" panose="020B0604020202020204" pitchFamily="34" charset="0"/>
                        </a:rPr>
                        <a:t>Hyper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988258"/>
                  </a:ext>
                </a:extLst>
              </a:tr>
              <a:tr h="22189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effectLst/>
                          <a:latin typeface="Verdana" panose="020B0604030504040204" pitchFamily="34" charset="0"/>
                        </a:rPr>
                        <a:t>cg16759579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Verdana" panose="020B0604030504040204" pitchFamily="34" charset="0"/>
                        </a:rPr>
                        <a:t>VDAC3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-1.85223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-0.034855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4.22E+07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NM_005662;NM_001135694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5'UTR;5'UTR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S_Shore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0.0391234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effectLst/>
                          <a:latin typeface="Arial" panose="020B0604020202020204" pitchFamily="34" charset="0"/>
                        </a:rPr>
                        <a:t>hypo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3212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446D80D-7476-CB47-AF2A-5AAD8C90FF24}"/>
              </a:ext>
            </a:extLst>
          </p:cNvPr>
          <p:cNvSpPr txBox="1"/>
          <p:nvPr/>
        </p:nvSpPr>
        <p:spPr>
          <a:xfrm>
            <a:off x="2989385" y="51229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Different “</a:t>
            </a:r>
            <a:r>
              <a:rPr lang="en-US" dirty="0" err="1"/>
              <a:t>probeset</a:t>
            </a:r>
            <a:r>
              <a:rPr lang="en-US" dirty="0"/>
              <a:t> ID” are related with the same genes.</a:t>
            </a:r>
          </a:p>
        </p:txBody>
      </p:sp>
    </p:spTree>
    <p:extLst>
      <p:ext uri="{BB962C8B-B14F-4D97-AF65-F5344CB8AC3E}">
        <p14:creationId xmlns:p14="http://schemas.microsoft.com/office/powerpoint/2010/main" val="3511201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258EC-0634-294F-B68B-EBF72B837CE6}"/>
              </a:ext>
            </a:extLst>
          </p:cNvPr>
          <p:cNvSpPr txBox="1"/>
          <p:nvPr/>
        </p:nvSpPr>
        <p:spPr>
          <a:xfrm>
            <a:off x="2432957" y="0"/>
            <a:ext cx="8147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of hyper/partial methylated, hypo-methylated regions defined using the </a:t>
            </a:r>
          </a:p>
          <a:p>
            <a:pPr algn="ctr"/>
            <a:r>
              <a:rPr lang="en-US" dirty="0"/>
              <a:t>regions defined without Canada approach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42277-58BA-9B40-9BBE-58A22A71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007797"/>
            <a:ext cx="4732637" cy="5049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DD6533-9921-9A4A-B680-D46797AD6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170" y="1192677"/>
            <a:ext cx="4732636" cy="48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22ABC-B0DD-1848-9DEF-2128A578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953128"/>
            <a:ext cx="4898571" cy="4951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C1497-79CB-1B43-B390-DF5C7878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29" y="1070361"/>
            <a:ext cx="4620985" cy="4890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4F436C-A67C-4C4D-AF5E-61FBCE06FC32}"/>
              </a:ext>
            </a:extLst>
          </p:cNvPr>
          <p:cNvSpPr txBox="1"/>
          <p:nvPr/>
        </p:nvSpPr>
        <p:spPr>
          <a:xfrm>
            <a:off x="2432957" y="0"/>
            <a:ext cx="8147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of hyper/partial methylated, hypo-methylated regions defined using the </a:t>
            </a:r>
          </a:p>
          <a:p>
            <a:pPr algn="ctr"/>
            <a:r>
              <a:rPr lang="en-US" dirty="0"/>
              <a:t>Dynamic approach (Canada).</a:t>
            </a:r>
          </a:p>
          <a:p>
            <a:pPr algn="ctr"/>
            <a:r>
              <a:rPr lang="en-US" dirty="0"/>
              <a:t>Processing: material and methods Adi</a:t>
            </a:r>
          </a:p>
        </p:txBody>
      </p:sp>
    </p:spTree>
    <p:extLst>
      <p:ext uri="{BB962C8B-B14F-4D97-AF65-F5344CB8AC3E}">
        <p14:creationId xmlns:p14="http://schemas.microsoft.com/office/powerpoint/2010/main" val="3400850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57D3F-EB59-A043-A3C1-00A6E497202C}"/>
              </a:ext>
            </a:extLst>
          </p:cNvPr>
          <p:cNvSpPr/>
          <p:nvPr/>
        </p:nvSpPr>
        <p:spPr>
          <a:xfrm>
            <a:off x="4981903" y="1428131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&gt;  apply(matrix_DMRs,2,checkMethMatrix)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$IwtAP2R4a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1 0.1896421 0.8103579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$IwtAP6c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1 0.2234096 0.7765904</a:t>
            </a:r>
            <a:b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$IWTAPB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1 0.2276464 0.7723536</a:t>
            </a:r>
            <a:b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$IAP89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1 0.2915138 0.7084862</a:t>
            </a:r>
            <a:b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$IAP89B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1 0.2668522 0.7331478</a:t>
            </a:r>
            <a:b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$IAPA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1 0.3042873 0.6957127</a:t>
            </a:r>
            <a:endParaRPr lang="en-GB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08A196-5EFC-784C-A394-6AE84B638FDC}"/>
              </a:ext>
            </a:extLst>
          </p:cNvPr>
          <p:cNvSpPr/>
          <p:nvPr/>
        </p:nvSpPr>
        <p:spPr>
          <a:xfrm>
            <a:off x="136635" y="279738"/>
            <a:ext cx="86605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&gt; apply(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unfiltered_with_logFC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[,c(2:7)],2,mean)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IwtAP2R4a   IwtAP6c    IWTAPB     IAP89    IAP89B      IAPA 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 7.363904  7.293620  7.792526  8.370482  8.496204  8.064124 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179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FF4CB-BE48-9B4A-BC6A-983B10CDCA16}"/>
              </a:ext>
            </a:extLst>
          </p:cNvPr>
          <p:cNvSpPr/>
          <p:nvPr/>
        </p:nvSpPr>
        <p:spPr>
          <a:xfrm>
            <a:off x="167016" y="258901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&gt; apply(meth.levelsm,2,checkMethMatrix)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$IAP89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1 0.7946528 0.2053472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$IAP89B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1 0.7034886 0.2965114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$IAPA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1 0.8030816 0.1969184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$IwtAP2R4a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1 0.6702875 0.3297125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$IwtAP6c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1 0.5715711 0.4284289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$IWTAPB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1 0.6038204 0.3961796</a:t>
            </a:r>
            <a:endParaRPr lang="en-GB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FDB0CD-1179-FA4B-816D-B953D76B5356}"/>
              </a:ext>
            </a:extLst>
          </p:cNvPr>
          <p:cNvSpPr txBox="1"/>
          <p:nvPr/>
        </p:nvSpPr>
        <p:spPr>
          <a:xfrm>
            <a:off x="547338" y="186558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SUZ12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3076D-241B-8946-8AE8-5EEB7AFEBE00}"/>
              </a:ext>
            </a:extLst>
          </p:cNvPr>
          <p:cNvSpPr txBox="1"/>
          <p:nvPr/>
        </p:nvSpPr>
        <p:spPr>
          <a:xfrm>
            <a:off x="4509738" y="186558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SUZ12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B65A8-2407-494D-B748-326DB4F59A0A}"/>
              </a:ext>
            </a:extLst>
          </p:cNvPr>
          <p:cNvSpPr txBox="1"/>
          <p:nvPr/>
        </p:nvSpPr>
        <p:spPr>
          <a:xfrm>
            <a:off x="8508125" y="186558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SUZ12 DOWN DMRs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B0A82-DF23-EB4B-835D-4B881B6A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890"/>
            <a:ext cx="396240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B390CA-31A9-254A-91DD-7A3D411C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555890"/>
            <a:ext cx="3962400" cy="251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58398D-4A60-BB41-BF7B-1B0B223C7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613031"/>
            <a:ext cx="39624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50F04-148D-B348-8860-3C9DD7442CD2}"/>
              </a:ext>
            </a:extLst>
          </p:cNvPr>
          <p:cNvSpPr txBox="1"/>
          <p:nvPr/>
        </p:nvSpPr>
        <p:spPr>
          <a:xfrm>
            <a:off x="489131" y="3059668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144 regions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5E66BA-8973-4649-A970-72E29493D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22128"/>
            <a:ext cx="39624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DA91C6-82E8-8C4A-8DC2-EAAC844A1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622128"/>
            <a:ext cx="3962400" cy="2514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B35477-8BF2-D94E-89CB-966160DE2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3622128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6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EZH2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EZH2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EZH2 DOWN DMRs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ED26A-100D-E243-80FB-2BC649EC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558"/>
            <a:ext cx="3962400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B63E38-01D7-EF4F-BB2F-DA51EE1A1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3" y="770558"/>
            <a:ext cx="3962400" cy="251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6ABA67-B82B-9743-A28B-3287CA5A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213" y="770558"/>
            <a:ext cx="39624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9C992D-A7A5-5A42-AE95-070CCC526AE2}"/>
              </a:ext>
            </a:extLst>
          </p:cNvPr>
          <p:cNvSpPr txBox="1"/>
          <p:nvPr/>
        </p:nvSpPr>
        <p:spPr>
          <a:xfrm>
            <a:off x="430925" y="3354573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181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82B88-2246-E449-98F9-F87AE0BC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13" y="4000500"/>
            <a:ext cx="39624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0BA6A-4368-CA45-8C43-448E23515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813" y="4000500"/>
            <a:ext cx="39624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7C1733-560F-814B-BC1B-90A16B0E9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213" y="4000500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6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 DOWN DMRs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E5059-8A38-1447-A230-E7854D9A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3" y="605659"/>
            <a:ext cx="396240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8DC43-4F17-0A45-9274-0F53F3DB2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3" y="605659"/>
            <a:ext cx="3962400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33ADE8-A64D-BB4A-B1D8-094EBE7E1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213" y="664780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3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MYCN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MYCN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MYCN DOWN DMRs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BCCEB-9F03-044A-8C0C-56EFBCE5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3" y="516477"/>
            <a:ext cx="39624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5B4E7-F236-9B46-893B-4BAC3AC4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655" y="516477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0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E2F1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E2F1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E2F1 DOWN DMRs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28D2C-6652-C84D-8188-FEE4FA60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6" y="516477"/>
            <a:ext cx="39624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48249-4413-DD4E-ADCF-8B0AEB3C7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764" y="516477"/>
            <a:ext cx="3962400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8C389-02EC-CE4F-A68D-407C65773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185" y="516477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E2F4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E2F4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E2F4 DOWN DMRs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92E3-3DF9-B546-B546-67553503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77"/>
            <a:ext cx="39624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8A961-34F6-9144-BECB-26CD3EAD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38" y="516477"/>
            <a:ext cx="396240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C3DE6-38BD-0F4D-B96E-40AF3417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898" y="516477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71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951</Words>
  <Application>Microsoft Macintosh PowerPoint</Application>
  <PresentationFormat>Widescreen</PresentationFormat>
  <Paragraphs>237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Menlo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Malagoli Tagliazucchi, Guidantonio</dc:creator>
  <cp:lastModifiedBy>Malagoli Tagliazucchi, Guidantonio</cp:lastModifiedBy>
  <cp:revision>100</cp:revision>
  <dcterms:created xsi:type="dcterms:W3CDTF">2021-03-03T13:58:17Z</dcterms:created>
  <dcterms:modified xsi:type="dcterms:W3CDTF">2021-05-04T10:47:33Z</dcterms:modified>
</cp:coreProperties>
</file>